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660"/>
        <p:guide orient="horz" pos="1389"/>
        <p:guide pos="3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9A06-BF91-472B-8D1C-97A860CC4F6F}" type="datetimeFigureOut">
              <a:rPr lang="pt-PT" smtClean="0"/>
              <a:t>09-10-2014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5BB8-C65A-4390-9820-E9365EEA3115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16925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9A06-BF91-472B-8D1C-97A860CC4F6F}" type="datetimeFigureOut">
              <a:rPr lang="pt-PT" smtClean="0"/>
              <a:t>09-10-2014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5BB8-C65A-4390-9820-E9365EEA3115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50809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9A06-BF91-472B-8D1C-97A860CC4F6F}" type="datetimeFigureOut">
              <a:rPr lang="pt-PT" smtClean="0"/>
              <a:t>09-10-2014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5BB8-C65A-4390-9820-E9365EEA3115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8011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9A06-BF91-472B-8D1C-97A860CC4F6F}" type="datetimeFigureOut">
              <a:rPr lang="pt-PT" smtClean="0"/>
              <a:t>09-10-2014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5BB8-C65A-4390-9820-E9365EEA3115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8501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9A06-BF91-472B-8D1C-97A860CC4F6F}" type="datetimeFigureOut">
              <a:rPr lang="pt-PT" smtClean="0"/>
              <a:t>09-10-2014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5BB8-C65A-4390-9820-E9365EEA3115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5601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9A06-BF91-472B-8D1C-97A860CC4F6F}" type="datetimeFigureOut">
              <a:rPr lang="pt-PT" smtClean="0"/>
              <a:t>09-10-2014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5BB8-C65A-4390-9820-E9365EEA3115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992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9A06-BF91-472B-8D1C-97A860CC4F6F}" type="datetimeFigureOut">
              <a:rPr lang="pt-PT" smtClean="0"/>
              <a:t>09-10-2014</a:t>
            </a:fld>
            <a:endParaRPr lang="pt-P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5BB8-C65A-4390-9820-E9365EEA3115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6064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9A06-BF91-472B-8D1C-97A860CC4F6F}" type="datetimeFigureOut">
              <a:rPr lang="pt-PT" smtClean="0"/>
              <a:t>09-10-2014</a:t>
            </a:fld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5BB8-C65A-4390-9820-E9365EEA3115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06771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9A06-BF91-472B-8D1C-97A860CC4F6F}" type="datetimeFigureOut">
              <a:rPr lang="pt-PT" smtClean="0"/>
              <a:t>09-10-2014</a:t>
            </a:fld>
            <a:endParaRPr lang="pt-P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5BB8-C65A-4390-9820-E9365EEA3115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0010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9A06-BF91-472B-8D1C-97A860CC4F6F}" type="datetimeFigureOut">
              <a:rPr lang="pt-PT" smtClean="0"/>
              <a:t>09-10-2014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5BB8-C65A-4390-9820-E9365EEA3115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90291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9A06-BF91-472B-8D1C-97A860CC4F6F}" type="datetimeFigureOut">
              <a:rPr lang="pt-PT" smtClean="0"/>
              <a:t>09-10-2014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5BB8-C65A-4390-9820-E9365EEA3115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9026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E9A06-BF91-472B-8D1C-97A860CC4F6F}" type="datetimeFigureOut">
              <a:rPr lang="pt-PT" smtClean="0"/>
              <a:t>09-10-2014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A5BB8-C65A-4390-9820-E9365EEA3115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7488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300" y="4105275"/>
            <a:ext cx="2887663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1333500" y="1092200"/>
            <a:ext cx="6210300" cy="370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pitchFamily="-11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Geneva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Geneva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Geneva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Geneva" pitchFamily="-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-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-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-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-112" charset="-128"/>
              </a:defRPr>
            </a:lvl9pPr>
          </a:lstStyle>
          <a:p>
            <a:pPr eaLnBrk="1" hangingPunct="1"/>
            <a:r>
              <a:rPr lang="pt-PT" altLang="pt-PT" sz="3600" b="1" dirty="0" smtClean="0">
                <a:solidFill>
                  <a:srgbClr val="00A6EB"/>
                </a:solidFill>
                <a:cs typeface="Arial" charset="0"/>
              </a:rPr>
              <a:t>Estudo de caso na investigação em gestão</a:t>
            </a:r>
          </a:p>
          <a:p>
            <a:pPr eaLnBrk="1" hangingPunct="1"/>
            <a:endParaRPr lang="pt-PT" altLang="pt-PT" sz="3600" b="1" dirty="0">
              <a:solidFill>
                <a:srgbClr val="00A6EB"/>
              </a:solidFill>
              <a:cs typeface="Arial" charset="0"/>
            </a:endParaRPr>
          </a:p>
          <a:p>
            <a:pPr eaLnBrk="1" hangingPunct="1"/>
            <a:r>
              <a:rPr lang="pt-PT" altLang="pt-PT" sz="2800" b="1" dirty="0" smtClean="0">
                <a:solidFill>
                  <a:srgbClr val="000000"/>
                </a:solidFill>
                <a:cs typeface="Arial" charset="0"/>
              </a:rPr>
              <a:t>Miguel Pina e Cunha</a:t>
            </a:r>
          </a:p>
          <a:p>
            <a:pPr eaLnBrk="1" hangingPunct="1"/>
            <a:endParaRPr lang="pt-BR" altLang="pt-PT" sz="3600" b="1" dirty="0">
              <a:cs typeface="Arial" charset="0"/>
            </a:endParaRPr>
          </a:p>
        </p:txBody>
      </p:sp>
      <p:pic>
        <p:nvPicPr>
          <p:cNvPr id="12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9138"/>
            <a:ext cx="9144000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126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Introdução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7267"/>
            <a:ext cx="8229600" cy="4525963"/>
          </a:xfrm>
        </p:spPr>
        <p:txBody>
          <a:bodyPr/>
          <a:lstStyle/>
          <a:p>
            <a:r>
              <a:rPr lang="pt-PT" dirty="0" smtClean="0"/>
              <a:t>A lógica indutiva: generalização estatística</a:t>
            </a:r>
          </a:p>
          <a:p>
            <a:r>
              <a:rPr lang="pt-PT" dirty="0" smtClean="0"/>
              <a:t>A lógica dedutiva</a:t>
            </a:r>
            <a:r>
              <a:rPr lang="pt-PT" dirty="0"/>
              <a:t>: </a:t>
            </a:r>
            <a:r>
              <a:rPr lang="pt-PT" dirty="0" smtClean="0"/>
              <a:t>generalização teórica</a:t>
            </a:r>
            <a:endParaRPr lang="pt-PT" dirty="0"/>
          </a:p>
        </p:txBody>
      </p:sp>
      <p:pic>
        <p:nvPicPr>
          <p:cNvPr id="4" name="Picture 6" descr="Acredi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213" y="6230938"/>
            <a:ext cx="244792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6103938"/>
            <a:ext cx="9144000" cy="1587"/>
          </a:xfrm>
          <a:prstGeom prst="line">
            <a:avLst/>
          </a:prstGeom>
          <a:ln>
            <a:solidFill>
              <a:srgbClr val="00A6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6172200"/>
            <a:ext cx="119856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673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Métodos indutivos 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6785"/>
            <a:ext cx="8229600" cy="4978559"/>
          </a:xfrm>
        </p:spPr>
        <p:txBody>
          <a:bodyPr/>
          <a:lstStyle/>
          <a:p>
            <a:r>
              <a:rPr lang="pt-PT" dirty="0" smtClean="0"/>
              <a:t>Procurar conhecer o fenómeno no seu contexto</a:t>
            </a:r>
          </a:p>
          <a:p>
            <a:r>
              <a:rPr lang="pt-PT" dirty="0" smtClean="0"/>
              <a:t>O contexto como parte do processo</a:t>
            </a:r>
          </a:p>
          <a:p>
            <a:r>
              <a:rPr lang="pt-PT" dirty="0" smtClean="0"/>
              <a:t>Captar a riqueza da </a:t>
            </a:r>
            <a:r>
              <a:rPr lang="pt-PT" dirty="0" err="1" smtClean="0"/>
              <a:t>interação</a:t>
            </a:r>
            <a:r>
              <a:rPr lang="pt-PT" dirty="0" smtClean="0"/>
              <a:t> entre fenómeno e contexto </a:t>
            </a:r>
          </a:p>
          <a:p>
            <a:r>
              <a:rPr lang="pt-PT" dirty="0" smtClean="0"/>
              <a:t>Casos extremos: sua importância</a:t>
            </a:r>
            <a:endParaRPr lang="pt-PT" dirty="0"/>
          </a:p>
        </p:txBody>
      </p:sp>
      <p:pic>
        <p:nvPicPr>
          <p:cNvPr id="4" name="Picture 6" descr="Acredi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213" y="6230938"/>
            <a:ext cx="244792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6103938"/>
            <a:ext cx="9144000" cy="1587"/>
          </a:xfrm>
          <a:prstGeom prst="line">
            <a:avLst/>
          </a:prstGeom>
          <a:ln>
            <a:solidFill>
              <a:srgbClr val="00A6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6172200"/>
            <a:ext cx="119856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236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Escolhendo o caso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726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t-PT" dirty="0" smtClean="0"/>
              <a:t>Qual a pergunta de investigação?</a:t>
            </a:r>
          </a:p>
          <a:p>
            <a:pPr marL="0" indent="0">
              <a:buNone/>
            </a:pPr>
            <a:r>
              <a:rPr lang="pt-PT" dirty="0" smtClean="0"/>
              <a:t>Qual o contexto adequado para explorar tal questão?</a:t>
            </a:r>
          </a:p>
          <a:p>
            <a:pPr marL="0" indent="0">
              <a:buNone/>
            </a:pPr>
            <a:r>
              <a:rPr lang="pt-PT" dirty="0" smtClean="0"/>
              <a:t>Exemplos pessoais: S-21, burocracias estatais, serviços de urgência, fusão de quatro hospitais, uma equipa de futebol das distritais      </a:t>
            </a:r>
            <a:endParaRPr lang="pt-PT" dirty="0"/>
          </a:p>
        </p:txBody>
      </p:sp>
      <p:pic>
        <p:nvPicPr>
          <p:cNvPr id="4" name="Picture 6" descr="Acredi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213" y="6230938"/>
            <a:ext cx="244792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6103938"/>
            <a:ext cx="9144000" cy="1587"/>
          </a:xfrm>
          <a:prstGeom prst="line">
            <a:avLst/>
          </a:prstGeom>
          <a:ln>
            <a:solidFill>
              <a:srgbClr val="00A6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6172200"/>
            <a:ext cx="119856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794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Recolhendo os dados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726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t-PT" dirty="0" smtClean="0"/>
              <a:t>Combinar técnicas</a:t>
            </a:r>
          </a:p>
          <a:p>
            <a:r>
              <a:rPr lang="pt-PT" dirty="0" smtClean="0"/>
              <a:t>Observação</a:t>
            </a:r>
          </a:p>
          <a:p>
            <a:r>
              <a:rPr lang="pt-PT" dirty="0" smtClean="0"/>
              <a:t>Entrevistas</a:t>
            </a:r>
          </a:p>
          <a:p>
            <a:r>
              <a:rPr lang="pt-PT" dirty="0" smtClean="0"/>
              <a:t>Inquéritos</a:t>
            </a:r>
          </a:p>
          <a:p>
            <a:pPr marL="0" indent="0">
              <a:buNone/>
            </a:pPr>
            <a:endParaRPr lang="pt-PT" dirty="0" smtClean="0"/>
          </a:p>
          <a:p>
            <a:endParaRPr lang="pt-PT" dirty="0"/>
          </a:p>
        </p:txBody>
      </p:sp>
      <p:pic>
        <p:nvPicPr>
          <p:cNvPr id="4" name="Picture 6" descr="Acredi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213" y="6230938"/>
            <a:ext cx="244792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6103938"/>
            <a:ext cx="9144000" cy="1587"/>
          </a:xfrm>
          <a:prstGeom prst="line">
            <a:avLst/>
          </a:prstGeom>
          <a:ln>
            <a:solidFill>
              <a:srgbClr val="00A6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6172200"/>
            <a:ext cx="119856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185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1241"/>
            <a:ext cx="8229600" cy="1143000"/>
          </a:xfrm>
        </p:spPr>
        <p:txBody>
          <a:bodyPr>
            <a:normAutofit/>
          </a:bodyPr>
          <a:lstStyle/>
          <a:p>
            <a:r>
              <a:rPr lang="pt-PT" dirty="0" smtClean="0"/>
              <a:t>Organizando os dados 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0806"/>
            <a:ext cx="8229600" cy="4525963"/>
          </a:xfrm>
        </p:spPr>
        <p:txBody>
          <a:bodyPr/>
          <a:lstStyle/>
          <a:p>
            <a:r>
              <a:rPr lang="pt-PT" dirty="0" smtClean="0"/>
              <a:t>Gravar, registar, escrever, fotografar</a:t>
            </a:r>
          </a:p>
          <a:p>
            <a:r>
              <a:rPr lang="pt-PT" dirty="0" smtClean="0"/>
              <a:t>Transcrever</a:t>
            </a:r>
          </a:p>
          <a:p>
            <a:r>
              <a:rPr lang="pt-PT" dirty="0" smtClean="0"/>
              <a:t>Categorizar</a:t>
            </a:r>
            <a:endParaRPr lang="pt-PT" dirty="0"/>
          </a:p>
        </p:txBody>
      </p:sp>
      <p:pic>
        <p:nvPicPr>
          <p:cNvPr id="4" name="Picture 6" descr="Acredi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213" y="6230938"/>
            <a:ext cx="244792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6103938"/>
            <a:ext cx="9144000" cy="1587"/>
          </a:xfrm>
          <a:prstGeom prst="line">
            <a:avLst/>
          </a:prstGeom>
          <a:ln>
            <a:solidFill>
              <a:srgbClr val="00A6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6172200"/>
            <a:ext cx="119856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964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1241"/>
            <a:ext cx="8229600" cy="1143000"/>
          </a:xfrm>
        </p:spPr>
        <p:txBody>
          <a:bodyPr>
            <a:normAutofit/>
          </a:bodyPr>
          <a:lstStyle/>
          <a:p>
            <a:r>
              <a:rPr lang="pt-PT" dirty="0" smtClean="0"/>
              <a:t>Trabalhando os dados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0240"/>
            <a:ext cx="8229600" cy="3917032"/>
          </a:xfrm>
        </p:spPr>
        <p:txBody>
          <a:bodyPr/>
          <a:lstStyle/>
          <a:p>
            <a:r>
              <a:rPr lang="pt-PT" dirty="0" smtClean="0"/>
              <a:t>Método </a:t>
            </a:r>
            <a:r>
              <a:rPr lang="pt-PT" dirty="0" err="1" smtClean="0"/>
              <a:t>Gioia</a:t>
            </a:r>
            <a:endParaRPr lang="pt-PT" dirty="0"/>
          </a:p>
          <a:p>
            <a:r>
              <a:rPr lang="pt-PT" dirty="0" err="1" smtClean="0"/>
              <a:t>Grounded</a:t>
            </a:r>
            <a:r>
              <a:rPr lang="pt-PT" dirty="0" smtClean="0"/>
              <a:t> </a:t>
            </a:r>
            <a:r>
              <a:rPr lang="pt-PT" dirty="0" err="1" smtClean="0"/>
              <a:t>theorizing</a:t>
            </a:r>
            <a:endParaRPr lang="pt-PT" dirty="0" smtClean="0"/>
          </a:p>
          <a:p>
            <a:r>
              <a:rPr lang="pt-PT" dirty="0" smtClean="0"/>
              <a:t>Critérios: saturação </a:t>
            </a:r>
            <a:r>
              <a:rPr lang="pt-PT" dirty="0" err="1" smtClean="0"/>
              <a:t>concetual</a:t>
            </a:r>
            <a:r>
              <a:rPr lang="pt-PT" dirty="0" smtClean="0"/>
              <a:t>, abundante suporte em dados, interpretação rica</a:t>
            </a:r>
          </a:p>
          <a:p>
            <a:r>
              <a:rPr lang="pt-PT" dirty="0" smtClean="0"/>
              <a:t>O trabalho  é iterativo </a:t>
            </a:r>
            <a:endParaRPr lang="pt-PT" dirty="0"/>
          </a:p>
        </p:txBody>
      </p:sp>
      <p:pic>
        <p:nvPicPr>
          <p:cNvPr id="4" name="Picture 6" descr="Acredi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213" y="6230938"/>
            <a:ext cx="244792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6103938"/>
            <a:ext cx="9144000" cy="1587"/>
          </a:xfrm>
          <a:prstGeom prst="line">
            <a:avLst/>
          </a:prstGeom>
          <a:ln>
            <a:solidFill>
              <a:srgbClr val="00A6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6172200"/>
            <a:ext cx="119856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689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Contribuição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726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t-PT" dirty="0" smtClean="0"/>
              <a:t>Qual a contribuição teórica?</a:t>
            </a:r>
          </a:p>
          <a:p>
            <a:r>
              <a:rPr lang="pt-PT" dirty="0" smtClean="0"/>
              <a:t>Está sustentada em dados?</a:t>
            </a:r>
          </a:p>
          <a:p>
            <a:r>
              <a:rPr lang="pt-PT" dirty="0" smtClean="0"/>
              <a:t>Ou exige a fé do leitor?</a:t>
            </a:r>
          </a:p>
          <a:p>
            <a:endParaRPr lang="pt-PT" dirty="0"/>
          </a:p>
          <a:p>
            <a:pPr marL="0" indent="0">
              <a:buNone/>
            </a:pPr>
            <a:r>
              <a:rPr lang="pt-PT" dirty="0" smtClean="0"/>
              <a:t>Notas</a:t>
            </a:r>
          </a:p>
          <a:p>
            <a:r>
              <a:rPr lang="pt-PT" dirty="0" smtClean="0"/>
              <a:t>Um caso não é uma descrição: é um trabalho com ambição teórica</a:t>
            </a:r>
          </a:p>
          <a:p>
            <a:r>
              <a:rPr lang="pt-PT" dirty="0" smtClean="0"/>
              <a:t>Não substitui métodos dedutivos  </a:t>
            </a:r>
            <a:endParaRPr lang="pt-PT" dirty="0"/>
          </a:p>
        </p:txBody>
      </p:sp>
      <p:pic>
        <p:nvPicPr>
          <p:cNvPr id="4" name="Picture 6" descr="Acredi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213" y="6230938"/>
            <a:ext cx="244792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6103938"/>
            <a:ext cx="9144000" cy="1587"/>
          </a:xfrm>
          <a:prstGeom prst="line">
            <a:avLst/>
          </a:prstGeom>
          <a:ln>
            <a:solidFill>
              <a:srgbClr val="00A6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6172200"/>
            <a:ext cx="119856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015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Conclusão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Uma ferramenta de investigação poderosa</a:t>
            </a:r>
          </a:p>
          <a:p>
            <a:r>
              <a:rPr lang="pt-PT" dirty="0" smtClean="0"/>
              <a:t>Um modo de teorizar a partir do concreto</a:t>
            </a:r>
          </a:p>
          <a:p>
            <a:r>
              <a:rPr lang="pt-PT" dirty="0" smtClean="0"/>
              <a:t>Exige paciência e bom conhecimento da </a:t>
            </a:r>
            <a:r>
              <a:rPr lang="pt-PT" dirty="0" smtClean="0"/>
              <a:t>teoria</a:t>
            </a:r>
          </a:p>
          <a:p>
            <a:r>
              <a:rPr lang="pt-PT" dirty="0" smtClean="0"/>
              <a:t>Duas indicações: </a:t>
            </a:r>
            <a:r>
              <a:rPr lang="pt-PT" dirty="0" err="1" smtClean="0"/>
              <a:t>Eisenhardt</a:t>
            </a:r>
            <a:r>
              <a:rPr lang="pt-PT" dirty="0" smtClean="0"/>
              <a:t> (AMR, </a:t>
            </a:r>
            <a:r>
              <a:rPr lang="pt-PT" dirty="0" err="1" smtClean="0"/>
              <a:t>Oct</a:t>
            </a:r>
            <a:r>
              <a:rPr lang="pt-PT" dirty="0" smtClean="0"/>
              <a:t> 1989</a:t>
            </a:r>
            <a:r>
              <a:rPr lang="pt-PT" smtClean="0"/>
              <a:t>), Yin (1981)</a:t>
            </a:r>
            <a:r>
              <a:rPr lang="pt-PT" smtClean="0"/>
              <a:t>  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2516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208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Introdução</vt:lpstr>
      <vt:lpstr>Métodos indutivos </vt:lpstr>
      <vt:lpstr>Escolhendo o caso</vt:lpstr>
      <vt:lpstr>Recolhendo os dados</vt:lpstr>
      <vt:lpstr>Organizando os dados </vt:lpstr>
      <vt:lpstr>Trabalhando os dados</vt:lpstr>
      <vt:lpstr>Contribuição</vt:lpstr>
      <vt:lpstr>Conclusão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Mais mudança com menos mudanças</dc:title>
  <dc:creator>Miguel Pina Cunha</dc:creator>
  <cp:lastModifiedBy>Miguel Pina Cunha</cp:lastModifiedBy>
  <cp:revision>9</cp:revision>
  <dcterms:created xsi:type="dcterms:W3CDTF">2014-05-17T11:26:57Z</dcterms:created>
  <dcterms:modified xsi:type="dcterms:W3CDTF">2014-10-09T10:42:57Z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